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16"/>
  </p:notesMasterIdLst>
  <p:sldIdLst>
    <p:sldId id="260" r:id="rId2"/>
    <p:sldId id="261" r:id="rId3"/>
    <p:sldId id="277" r:id="rId4"/>
    <p:sldId id="269" r:id="rId5"/>
    <p:sldId id="279" r:id="rId6"/>
    <p:sldId id="278" r:id="rId7"/>
    <p:sldId id="271" r:id="rId8"/>
    <p:sldId id="272" r:id="rId9"/>
    <p:sldId id="273" r:id="rId10"/>
    <p:sldId id="275" r:id="rId11"/>
    <p:sldId id="274" r:id="rId12"/>
    <p:sldId id="276" r:id="rId13"/>
    <p:sldId id="266" r:id="rId14"/>
    <p:sldId id="25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8" autoAdjust="0"/>
    <p:restoredTop sz="94343" autoAdjust="0"/>
  </p:normalViewPr>
  <p:slideViewPr>
    <p:cSldViewPr snapToGrid="0">
      <p:cViewPr varScale="1">
        <p:scale>
          <a:sx n="73" d="100"/>
          <a:sy n="73" d="100"/>
        </p:scale>
        <p:origin x="618"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7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FDEB35-4585-4CE4-9E48-A63F91925BEE}" type="datetimeFigureOut">
              <a:rPr lang="en-US" smtClean="0"/>
              <a:t>10/14/2019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B457E7-AF9E-49AB-A7E8-87B4C81AB92D}" type="slidenum">
              <a:rPr lang="en-US" smtClean="0"/>
              <a:t>‹#›</a:t>
            </a:fld>
            <a:endParaRPr lang="en-US"/>
          </a:p>
        </p:txBody>
      </p:sp>
    </p:spTree>
    <p:extLst>
      <p:ext uri="{BB962C8B-B14F-4D97-AF65-F5344CB8AC3E}">
        <p14:creationId xmlns:p14="http://schemas.microsoft.com/office/powerpoint/2010/main" val="384107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B457E7-AF9E-49AB-A7E8-87B4C81AB92D}" type="slidenum">
              <a:rPr lang="en-US" smtClean="0"/>
              <a:t>1</a:t>
            </a:fld>
            <a:endParaRPr lang="en-US"/>
          </a:p>
        </p:txBody>
      </p:sp>
    </p:spTree>
    <p:extLst>
      <p:ext uri="{BB962C8B-B14F-4D97-AF65-F5344CB8AC3E}">
        <p14:creationId xmlns:p14="http://schemas.microsoft.com/office/powerpoint/2010/main" val="23988641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E748362D-825D-4A82-A0AE-0E1171E04A9C}" type="datetimeFigureOut">
              <a:rPr lang="en-US" smtClean="0"/>
              <a:t>10/14/2019</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2394596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602056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059601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814581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778253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10/14/2019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043026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10/14/2019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76758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54221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1839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64880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705922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48362D-825D-4A82-A0AE-0E1171E04A9C}"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36865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48362D-825D-4A82-A0AE-0E1171E04A9C}" type="datetimeFigureOut">
              <a:rPr lang="en-US" smtClean="0"/>
              <a:t>10/14/2019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165156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48362D-825D-4A82-A0AE-0E1171E04A9C}" type="datetimeFigureOut">
              <a:rPr lang="en-US" smtClean="0"/>
              <a:t>10/14/2019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296023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8362D-825D-4A82-A0AE-0E1171E04A9C}" type="datetimeFigureOut">
              <a:rPr lang="en-US" smtClean="0"/>
              <a:t>10/14/2019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26132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2530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69540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E748362D-825D-4A82-A0AE-0E1171E04A9C}" type="datetimeFigureOut">
              <a:rPr lang="en-US" smtClean="0"/>
              <a:t>10/14/2019</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3723097295"/>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Physics 1 –  Oct </a:t>
            </a:r>
            <a:r>
              <a:rPr lang="en-US" dirty="0" smtClean="0"/>
              <a:t>15,</a:t>
            </a:r>
            <a:r>
              <a:rPr lang="en-US" dirty="0" smtClean="0"/>
              <a:t> 2019</a:t>
            </a:r>
            <a:endParaRPr lang="en-US" dirty="0"/>
          </a:p>
        </p:txBody>
      </p:sp>
      <p:sp>
        <p:nvSpPr>
          <p:cNvPr id="3" name="Content Placeholder 2"/>
          <p:cNvSpPr>
            <a:spLocks noGrp="1"/>
          </p:cNvSpPr>
          <p:nvPr>
            <p:ph idx="1"/>
          </p:nvPr>
        </p:nvSpPr>
        <p:spPr>
          <a:xfrm>
            <a:off x="1154955" y="2603500"/>
            <a:ext cx="10205772" cy="3416300"/>
          </a:xfrm>
        </p:spPr>
        <p:txBody>
          <a:bodyPr>
            <a:normAutofit/>
          </a:bodyPr>
          <a:lstStyle/>
          <a:p>
            <a:r>
              <a:rPr lang="en-US" b="1" dirty="0" smtClean="0"/>
              <a:t>Do Now –</a:t>
            </a:r>
          </a:p>
          <a:p>
            <a:r>
              <a:rPr lang="en-US" b="1" dirty="0" smtClean="0">
                <a:sym typeface="Euclid Extra" panose="02050502000505020303" pitchFamily="18" charset="2"/>
              </a:rPr>
              <a:t>Review Exam Results</a:t>
            </a:r>
          </a:p>
          <a:p>
            <a:endParaRPr lang="en-US" b="1" dirty="0" smtClean="0">
              <a:sym typeface="Euclid Extra" panose="02050502000505020303" pitchFamily="18" charset="2"/>
            </a:endParaRPr>
          </a:p>
          <a:p>
            <a:pPr marL="0" indent="0">
              <a:buNone/>
            </a:pPr>
            <a:endParaRPr lang="en-US" b="1" dirty="0">
              <a:sym typeface="Euclid Extra" panose="02050502000505020303" pitchFamily="18" charset="2"/>
            </a:endParaRPr>
          </a:p>
          <a:p>
            <a:pPr marL="0" indent="0">
              <a:buNone/>
            </a:pPr>
            <a:endParaRPr lang="en-US" b="1" dirty="0">
              <a:sym typeface="Euclid Extra" panose="02050502000505020303" pitchFamily="18" charset="2"/>
            </a:endParaRPr>
          </a:p>
          <a:p>
            <a:pPr lvl="1"/>
            <a:endParaRPr lang="en-US" b="1" dirty="0"/>
          </a:p>
          <a:p>
            <a:pPr>
              <a:buAutoNum type="alphaLcParenR"/>
            </a:pPr>
            <a:endParaRPr lang="en-US" b="1" dirty="0" smtClean="0"/>
          </a:p>
          <a:p>
            <a:pPr lvl="1"/>
            <a:endParaRPr lang="en-US" b="1" dirty="0" smtClean="0"/>
          </a:p>
          <a:p>
            <a:pPr marL="0" indent="0">
              <a:buNone/>
            </a:pPr>
            <a:endParaRPr lang="en-US" b="1" dirty="0"/>
          </a:p>
        </p:txBody>
      </p:sp>
    </p:spTree>
    <p:extLst>
      <p:ext uri="{BB962C8B-B14F-4D97-AF65-F5344CB8AC3E}">
        <p14:creationId xmlns:p14="http://schemas.microsoft.com/office/powerpoint/2010/main" val="1850389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Newton’s Laws – the Third</a:t>
            </a:r>
            <a:endParaRPr lang="en-US" dirty="0"/>
          </a:p>
        </p:txBody>
      </p:sp>
      <p:sp>
        <p:nvSpPr>
          <p:cNvPr id="3" name="Content Placeholder 2"/>
          <p:cNvSpPr>
            <a:spLocks noGrp="1"/>
          </p:cNvSpPr>
          <p:nvPr>
            <p:ph idx="1"/>
          </p:nvPr>
        </p:nvSpPr>
        <p:spPr>
          <a:xfrm>
            <a:off x="1154955" y="2603500"/>
            <a:ext cx="9332936" cy="3416300"/>
          </a:xfrm>
        </p:spPr>
        <p:txBody>
          <a:bodyPr/>
          <a:lstStyle/>
          <a:p>
            <a:r>
              <a:rPr lang="en-US" b="1" dirty="0" smtClean="0"/>
              <a:t>Newton’s Third Law: </a:t>
            </a:r>
            <a:r>
              <a:rPr lang="en-US" b="1" u="sng" dirty="0" smtClean="0"/>
              <a:t>For every action there is an equal and opposite reaction</a:t>
            </a:r>
          </a:p>
          <a:p>
            <a:r>
              <a:rPr lang="en-US" b="1" dirty="0" smtClean="0">
                <a:solidFill>
                  <a:srgbClr val="FF0000"/>
                </a:solidFill>
              </a:rPr>
              <a:t>Warning: Not all equal and opposite forces form an action reaction pair!!</a:t>
            </a:r>
          </a:p>
          <a:p>
            <a:pPr lvl="1"/>
            <a:r>
              <a:rPr lang="en-US" b="1" dirty="0" smtClean="0">
                <a:solidFill>
                  <a:srgbClr val="FF0000"/>
                </a:solidFill>
              </a:rPr>
              <a:t>Ex: Weight and Normal forces are often equal and opposite to one another. But they act are NOT an action-reaction pair.</a:t>
            </a:r>
          </a:p>
          <a:p>
            <a:r>
              <a:rPr lang="en-US" b="1" dirty="0" smtClean="0"/>
              <a:t>For an action-reaction pair, the two forces involved </a:t>
            </a:r>
            <a:r>
              <a:rPr lang="en-US" b="1" u="sng" dirty="0" smtClean="0"/>
              <a:t>must</a:t>
            </a:r>
            <a:r>
              <a:rPr lang="en-US" b="1" dirty="0" smtClean="0"/>
              <a:t> act on different bodies of interest.</a:t>
            </a:r>
          </a:p>
          <a:p>
            <a:r>
              <a:rPr lang="en-US" b="1" dirty="0" smtClean="0"/>
              <a:t>IB Language: When a body A exerts a force on body B, body B will exert and equal but opposite force on body A.</a:t>
            </a:r>
            <a:endParaRPr lang="en-US" b="1" dirty="0"/>
          </a:p>
          <a:p>
            <a:endParaRPr lang="en-US" b="1" dirty="0">
              <a:solidFill>
                <a:schemeClr val="bg1">
                  <a:lumMod val="75000"/>
                </a:schemeClr>
              </a:solidFill>
            </a:endParaRPr>
          </a:p>
        </p:txBody>
      </p:sp>
    </p:spTree>
    <p:extLst>
      <p:ext uri="{BB962C8B-B14F-4D97-AF65-F5344CB8AC3E}">
        <p14:creationId xmlns:p14="http://schemas.microsoft.com/office/powerpoint/2010/main" val="319490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Newton’s Laws – the Second </a:t>
            </a:r>
            <a:endParaRPr lang="en-US" dirty="0"/>
          </a:p>
        </p:txBody>
      </p:sp>
      <p:sp>
        <p:nvSpPr>
          <p:cNvPr id="3" name="Content Placeholder 2"/>
          <p:cNvSpPr>
            <a:spLocks noGrp="1"/>
          </p:cNvSpPr>
          <p:nvPr>
            <p:ph idx="1"/>
          </p:nvPr>
        </p:nvSpPr>
        <p:spPr/>
        <p:txBody>
          <a:bodyPr/>
          <a:lstStyle/>
          <a:p>
            <a:r>
              <a:rPr lang="en-US" b="1" u="sng" dirty="0" smtClean="0"/>
              <a:t>The acceleration of an object produced by a net force is directly proportional to the magnitude of the net force, in the same direction as the net force</a:t>
            </a:r>
            <a:r>
              <a:rPr lang="en-US" b="1" dirty="0" smtClean="0"/>
              <a:t>. The proportionality constant is the mass of the object.</a:t>
            </a:r>
          </a:p>
          <a:p>
            <a:pPr lvl="1"/>
            <a:r>
              <a:rPr lang="en-US" b="1" dirty="0" smtClean="0"/>
              <a:t>In math: </a:t>
            </a:r>
            <a:r>
              <a:rPr lang="en-US" b="1" dirty="0" err="1" smtClean="0"/>
              <a:t>F</a:t>
            </a:r>
            <a:r>
              <a:rPr lang="en-US" b="1" baseline="-25000" dirty="0" err="1" smtClean="0"/>
              <a:t>net</a:t>
            </a:r>
            <a:r>
              <a:rPr lang="en-US" b="1" dirty="0" smtClean="0"/>
              <a:t> = ma</a:t>
            </a:r>
          </a:p>
          <a:p>
            <a:pPr lvl="1"/>
            <a:r>
              <a:rPr lang="en-US" b="1" dirty="0" smtClean="0"/>
              <a:t>Force is in N, mass is in kg and acceleration is in m/s</a:t>
            </a:r>
            <a:r>
              <a:rPr lang="en-US" b="1" baseline="30000" dirty="0" smtClean="0"/>
              <a:t>2</a:t>
            </a:r>
            <a:r>
              <a:rPr lang="en-US" b="1" dirty="0" smtClean="0"/>
              <a:t>.</a:t>
            </a:r>
          </a:p>
          <a:p>
            <a:r>
              <a:rPr lang="en-US" b="1" dirty="0" smtClean="0"/>
              <a:t>Most problem solving will be applications of the second law:</a:t>
            </a:r>
          </a:p>
          <a:p>
            <a:pPr lvl="1"/>
            <a:r>
              <a:rPr lang="en-US" b="1" dirty="0" smtClean="0"/>
              <a:t>w/ kinematics 			1D Forces	   	2D without friction	 		</a:t>
            </a:r>
          </a:p>
          <a:p>
            <a:pPr lvl="1"/>
            <a:r>
              <a:rPr lang="en-US" b="1" dirty="0" smtClean="0"/>
              <a:t>Multiple bodies			2D w/ Friction				Inclines</a:t>
            </a:r>
          </a:p>
          <a:p>
            <a:r>
              <a:rPr lang="en-US" b="1" dirty="0" smtClean="0"/>
              <a:t>MUCH More on this later…</a:t>
            </a:r>
            <a:endParaRPr lang="en-US" b="1" dirty="0"/>
          </a:p>
        </p:txBody>
      </p:sp>
    </p:spTree>
    <p:extLst>
      <p:ext uri="{BB962C8B-B14F-4D97-AF65-F5344CB8AC3E}">
        <p14:creationId xmlns:p14="http://schemas.microsoft.com/office/powerpoint/2010/main" val="2347692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body diagram</a:t>
            </a:r>
            <a:endParaRPr lang="en-US" dirty="0"/>
          </a:p>
        </p:txBody>
      </p:sp>
      <p:sp>
        <p:nvSpPr>
          <p:cNvPr id="3" name="Content Placeholder 2"/>
          <p:cNvSpPr>
            <a:spLocks noGrp="1"/>
          </p:cNvSpPr>
          <p:nvPr>
            <p:ph idx="1"/>
          </p:nvPr>
        </p:nvSpPr>
        <p:spPr/>
        <p:txBody>
          <a:bodyPr>
            <a:normAutofit lnSpcReduction="10000"/>
          </a:bodyPr>
          <a:lstStyle/>
          <a:p>
            <a:r>
              <a:rPr lang="en-US" b="1" dirty="0" smtClean="0"/>
              <a:t>A free body diagram (FBD) is a key part of solving dynamics problems</a:t>
            </a:r>
          </a:p>
          <a:p>
            <a:r>
              <a:rPr lang="en-US" b="1" dirty="0" smtClean="0"/>
              <a:t>Includes any and all forces acting on your body of interest</a:t>
            </a:r>
          </a:p>
          <a:p>
            <a:r>
              <a:rPr lang="en-US" b="1" dirty="0" smtClean="0"/>
              <a:t>To create an FBD:</a:t>
            </a:r>
          </a:p>
          <a:p>
            <a:pPr lvl="1"/>
            <a:r>
              <a:rPr lang="en-US" b="1" dirty="0" smtClean="0"/>
              <a:t>Sketch the system</a:t>
            </a:r>
          </a:p>
          <a:p>
            <a:pPr lvl="1"/>
            <a:r>
              <a:rPr lang="en-US" b="1" dirty="0" smtClean="0"/>
              <a:t>Decide on your body of interest. Turn into a point body.</a:t>
            </a:r>
          </a:p>
          <a:p>
            <a:pPr lvl="1"/>
            <a:r>
              <a:rPr lang="en-US" b="1" dirty="0" smtClean="0"/>
              <a:t>Are you on earth? Add a Weight, W force pointing down.</a:t>
            </a:r>
          </a:p>
          <a:p>
            <a:pPr lvl="1"/>
            <a:r>
              <a:rPr lang="en-US" b="1" dirty="0" smtClean="0"/>
              <a:t>Is the body of interest sitting on a surface? Add a normal force, R perpendicular to the surface.</a:t>
            </a:r>
          </a:p>
          <a:p>
            <a:pPr lvl="1"/>
            <a:r>
              <a:rPr lang="en-US" b="1" dirty="0" smtClean="0"/>
              <a:t>Are there sliding surfaces? Add a friction </a:t>
            </a:r>
            <a:r>
              <a:rPr lang="en-US" b="1" i="1" dirty="0" smtClean="0"/>
              <a:t>f</a:t>
            </a:r>
            <a:r>
              <a:rPr lang="en-US" b="1" dirty="0" smtClean="0"/>
              <a:t> opposite the direction of motion</a:t>
            </a:r>
          </a:p>
          <a:p>
            <a:pPr lvl="1"/>
            <a:r>
              <a:rPr lang="en-US" b="1" dirty="0" smtClean="0"/>
              <a:t>Are there other things in the environment? Add a T or a F</a:t>
            </a:r>
            <a:r>
              <a:rPr lang="en-US" b="1" baseline="-25000" dirty="0" smtClean="0"/>
              <a:t>A</a:t>
            </a:r>
            <a:r>
              <a:rPr lang="en-US" b="1" dirty="0" smtClean="0"/>
              <a:t> or …. for each</a:t>
            </a:r>
            <a:endParaRPr lang="en-US" b="1" dirty="0"/>
          </a:p>
        </p:txBody>
      </p:sp>
    </p:spTree>
    <p:extLst>
      <p:ext uri="{BB962C8B-B14F-4D97-AF65-F5344CB8AC3E}">
        <p14:creationId xmlns:p14="http://schemas.microsoft.com/office/powerpoint/2010/main" val="3285270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Kinematics and Dynamics</a:t>
            </a:r>
            <a:endParaRPr lang="en-US" dirty="0"/>
          </a:p>
        </p:txBody>
      </p:sp>
      <p:sp>
        <p:nvSpPr>
          <p:cNvPr id="3" name="Content Placeholder 2"/>
          <p:cNvSpPr>
            <a:spLocks noGrp="1"/>
          </p:cNvSpPr>
          <p:nvPr>
            <p:ph idx="1"/>
          </p:nvPr>
        </p:nvSpPr>
        <p:spPr/>
        <p:txBody>
          <a:bodyPr/>
          <a:lstStyle/>
          <a:p>
            <a:r>
              <a:rPr lang="en-US" b="1" dirty="0" smtClean="0"/>
              <a:t>Variable in common to both kinematics and dynamics is acceleration. </a:t>
            </a:r>
          </a:p>
          <a:p>
            <a:r>
              <a:rPr lang="en-US" b="1" dirty="0" smtClean="0"/>
              <a:t>Ex: What average force is needed to accelerate a 7.00 g bullet from rest to 175 m/s over a distance of 0.700 m along the barrel of a rifle?</a:t>
            </a:r>
          </a:p>
          <a:p>
            <a:endParaRPr lang="en-US" b="1" dirty="0"/>
          </a:p>
          <a:p>
            <a:endParaRPr lang="en-US" b="1" dirty="0" smtClean="0"/>
          </a:p>
          <a:p>
            <a:r>
              <a:rPr lang="en-US" b="1" dirty="0" smtClean="0"/>
              <a:t>Ex: A 10. kg bucket is lowered by a rope in which there is 63 N of tension. What is the acceleration of the bucket? Is it up or down? How long before the bucket hits the water 13 meters below?</a:t>
            </a:r>
          </a:p>
          <a:p>
            <a:endParaRPr lang="en-US" b="1" dirty="0"/>
          </a:p>
          <a:p>
            <a:endParaRPr lang="en-US" b="1" dirty="0"/>
          </a:p>
        </p:txBody>
      </p:sp>
    </p:spTree>
    <p:extLst>
      <p:ext uri="{BB962C8B-B14F-4D97-AF65-F5344CB8AC3E}">
        <p14:creationId xmlns:p14="http://schemas.microsoft.com/office/powerpoint/2010/main" val="787612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Slip - Assignment</a:t>
            </a:r>
            <a:endParaRPr lang="en-US" dirty="0"/>
          </a:p>
        </p:txBody>
      </p:sp>
      <p:sp>
        <p:nvSpPr>
          <p:cNvPr id="3" name="Content Placeholder 2"/>
          <p:cNvSpPr>
            <a:spLocks noGrp="1"/>
          </p:cNvSpPr>
          <p:nvPr>
            <p:ph idx="1"/>
          </p:nvPr>
        </p:nvSpPr>
        <p:spPr>
          <a:xfrm>
            <a:off x="1335062" y="2566713"/>
            <a:ext cx="8761412" cy="3416300"/>
          </a:xfrm>
        </p:spPr>
        <p:txBody>
          <a:bodyPr>
            <a:normAutofit/>
          </a:bodyPr>
          <a:lstStyle/>
          <a:p>
            <a:r>
              <a:rPr lang="en-US" b="1" dirty="0" smtClean="0">
                <a:sym typeface="Euclid Extra" panose="02050502000505020303" pitchFamily="18" charset="2"/>
              </a:rPr>
              <a:t>List </a:t>
            </a:r>
            <a:r>
              <a:rPr lang="en-US" b="1" dirty="0">
                <a:sym typeface="Euclid Extra" panose="02050502000505020303" pitchFamily="18" charset="2"/>
              </a:rPr>
              <a:t>three types of forces and the symbol most commonly used to represent that type of force.</a:t>
            </a:r>
          </a:p>
          <a:p>
            <a:endParaRPr lang="en-US" b="1" dirty="0">
              <a:sym typeface="Euclid Extra" panose="02050502000505020303" pitchFamily="18" charset="2"/>
            </a:endParaRPr>
          </a:p>
          <a:p>
            <a:endParaRPr lang="en-US" b="1" dirty="0" smtClean="0"/>
          </a:p>
          <a:p>
            <a:r>
              <a:rPr lang="en-US" b="1" dirty="0" smtClean="0"/>
              <a:t>What’s Due?  (Pending assignments to complete.)</a:t>
            </a:r>
          </a:p>
          <a:p>
            <a:pPr lvl="1"/>
            <a:r>
              <a:rPr lang="en-US" b="1" dirty="0" smtClean="0"/>
              <a:t>Forces Worksheet</a:t>
            </a:r>
            <a:endParaRPr lang="en-US" sz="1900" b="1" dirty="0"/>
          </a:p>
          <a:p>
            <a:r>
              <a:rPr lang="en-US" b="1" dirty="0" smtClean="0"/>
              <a:t>What’s Next?  (How to prepare for the next day)</a:t>
            </a:r>
          </a:p>
          <a:p>
            <a:pPr lvl="1"/>
            <a:r>
              <a:rPr lang="en-US" b="1" dirty="0" err="1" smtClean="0"/>
              <a:t>Ch</a:t>
            </a:r>
            <a:r>
              <a:rPr lang="en-US" b="1" dirty="0" smtClean="0"/>
              <a:t> 2.2 Read p57-75</a:t>
            </a:r>
            <a:endParaRPr lang="en-US" b="1" dirty="0"/>
          </a:p>
        </p:txBody>
      </p:sp>
    </p:spTree>
    <p:extLst>
      <p:ext uri="{BB962C8B-B14F-4D97-AF65-F5344CB8AC3E}">
        <p14:creationId xmlns:p14="http://schemas.microsoft.com/office/powerpoint/2010/main" val="2055706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Assignment</a:t>
            </a:r>
            <a:endParaRPr lang="en-US" dirty="0"/>
          </a:p>
        </p:txBody>
      </p:sp>
      <p:sp>
        <p:nvSpPr>
          <p:cNvPr id="3" name="Content Placeholder 2"/>
          <p:cNvSpPr>
            <a:spLocks noGrp="1"/>
          </p:cNvSpPr>
          <p:nvPr>
            <p:ph idx="1"/>
          </p:nvPr>
        </p:nvSpPr>
        <p:spPr/>
        <p:txBody>
          <a:bodyPr>
            <a:normAutofit/>
          </a:bodyPr>
          <a:lstStyle/>
          <a:p>
            <a:r>
              <a:rPr lang="en-US" b="1" dirty="0" smtClean="0"/>
              <a:t>IB 2.2 Forces 					</a:t>
            </a:r>
          </a:p>
          <a:p>
            <a:pPr lvl="1"/>
            <a:r>
              <a:rPr lang="en-US" b="1" dirty="0" smtClean="0"/>
              <a:t>Forces, Newton’s Laws, etc…</a:t>
            </a:r>
          </a:p>
          <a:p>
            <a:r>
              <a:rPr lang="en-US" b="1" dirty="0" smtClean="0"/>
              <a:t>Agenda </a:t>
            </a:r>
          </a:p>
          <a:p>
            <a:pPr lvl="1"/>
            <a:r>
              <a:rPr lang="en-US" b="1" dirty="0" smtClean="0"/>
              <a:t>Common forces</a:t>
            </a:r>
          </a:p>
          <a:p>
            <a:pPr lvl="1"/>
            <a:r>
              <a:rPr lang="en-US" b="1" dirty="0" smtClean="0"/>
              <a:t>Newton’s Laws</a:t>
            </a:r>
          </a:p>
          <a:p>
            <a:pPr lvl="1"/>
            <a:r>
              <a:rPr lang="en-US" b="1" dirty="0" smtClean="0"/>
              <a:t>Free body diagrams</a:t>
            </a:r>
          </a:p>
          <a:p>
            <a:pPr lvl="1"/>
            <a:r>
              <a:rPr lang="en-US" b="1" dirty="0" smtClean="0"/>
              <a:t>Dynamics w/ kinematics</a:t>
            </a:r>
          </a:p>
          <a:p>
            <a:r>
              <a:rPr lang="en-US" b="1" dirty="0" smtClean="0"/>
              <a:t>Assignment: </a:t>
            </a:r>
          </a:p>
          <a:p>
            <a:pPr lvl="1"/>
            <a:r>
              <a:rPr lang="en-US" b="1" dirty="0" smtClean="0"/>
              <a:t>Forces Worksheet</a:t>
            </a:r>
            <a:endParaRPr lang="en-US" sz="1900" b="1" dirty="0"/>
          </a:p>
        </p:txBody>
      </p:sp>
    </p:spTree>
    <p:extLst>
      <p:ext uri="{BB962C8B-B14F-4D97-AF65-F5344CB8AC3E}">
        <p14:creationId xmlns:p14="http://schemas.microsoft.com/office/powerpoint/2010/main" val="3284847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Forces</a:t>
            </a:r>
            <a:endParaRPr lang="en-US" dirty="0"/>
          </a:p>
        </p:txBody>
      </p:sp>
      <p:sp>
        <p:nvSpPr>
          <p:cNvPr id="3" name="Content Placeholder 2"/>
          <p:cNvSpPr>
            <a:spLocks noGrp="1"/>
          </p:cNvSpPr>
          <p:nvPr>
            <p:ph idx="1"/>
          </p:nvPr>
        </p:nvSpPr>
        <p:spPr/>
        <p:txBody>
          <a:bodyPr/>
          <a:lstStyle/>
          <a:p>
            <a:r>
              <a:rPr lang="en-US" b="1" dirty="0" smtClean="0"/>
              <a:t>Kinematics (both 1D and 2D) are used to describe and predict motion</a:t>
            </a:r>
          </a:p>
          <a:p>
            <a:r>
              <a:rPr lang="en-US" b="1" dirty="0" smtClean="0"/>
              <a:t>Dynamics answers the question WHY does motion occur (or not occur)</a:t>
            </a:r>
          </a:p>
          <a:p>
            <a:r>
              <a:rPr lang="en-US" sz="2400" b="1" u="sng" dirty="0" smtClean="0"/>
              <a:t>Motion is caused by a net force.</a:t>
            </a:r>
            <a:endParaRPr lang="en-US" b="1" dirty="0" smtClean="0"/>
          </a:p>
          <a:p>
            <a:r>
              <a:rPr lang="en-US" b="1" dirty="0" smtClean="0"/>
              <a:t>A force is a vector quantity and is measured in Newtons, N</a:t>
            </a:r>
          </a:p>
          <a:p>
            <a:pPr lvl="1"/>
            <a:r>
              <a:rPr lang="en-US" b="1" dirty="0" smtClean="0"/>
              <a:t>1 N = 1 </a:t>
            </a:r>
            <a:r>
              <a:rPr lang="en-US" b="1" dirty="0" err="1" smtClean="0"/>
              <a:t>kg∙m</a:t>
            </a:r>
            <a:r>
              <a:rPr lang="en-US" b="1" dirty="0" smtClean="0"/>
              <a:t>/s</a:t>
            </a:r>
            <a:r>
              <a:rPr lang="en-US" b="1" baseline="30000" dirty="0" smtClean="0"/>
              <a:t>2</a:t>
            </a:r>
          </a:p>
          <a:p>
            <a:r>
              <a:rPr lang="en-US" b="1" dirty="0" smtClean="0"/>
              <a:t>A net force is the vector sum of all forces ON a body of interest</a:t>
            </a:r>
          </a:p>
          <a:p>
            <a:endParaRPr lang="en-US" b="1" dirty="0"/>
          </a:p>
        </p:txBody>
      </p:sp>
    </p:spTree>
    <p:extLst>
      <p:ext uri="{BB962C8B-B14F-4D97-AF65-F5344CB8AC3E}">
        <p14:creationId xmlns:p14="http://schemas.microsoft.com/office/powerpoint/2010/main" val="3418196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Forces</a:t>
            </a:r>
            <a:endParaRPr lang="en-US" dirty="0"/>
          </a:p>
        </p:txBody>
      </p:sp>
      <p:sp>
        <p:nvSpPr>
          <p:cNvPr id="3" name="Content Placeholder 2"/>
          <p:cNvSpPr>
            <a:spLocks noGrp="1"/>
          </p:cNvSpPr>
          <p:nvPr>
            <p:ph idx="1"/>
          </p:nvPr>
        </p:nvSpPr>
        <p:spPr/>
        <p:txBody>
          <a:bodyPr/>
          <a:lstStyle/>
          <a:p>
            <a:r>
              <a:rPr lang="en-US" b="1" dirty="0" smtClean="0"/>
              <a:t>Weight,  W = mg		mass times the acceleration due to gravity</a:t>
            </a:r>
          </a:p>
          <a:p>
            <a:pPr lvl="1"/>
            <a:r>
              <a:rPr lang="en-US" b="1" dirty="0" smtClean="0"/>
              <a:t>Distinguish between mass and weight</a:t>
            </a:r>
          </a:p>
          <a:p>
            <a:pPr lvl="1"/>
            <a:r>
              <a:rPr lang="en-US" b="1" dirty="0" smtClean="0"/>
              <a:t>Present anytime you are on or near the surface of the earth</a:t>
            </a:r>
          </a:p>
          <a:p>
            <a:pPr lvl="1"/>
            <a:r>
              <a:rPr lang="en-US" b="1" dirty="0" smtClean="0"/>
              <a:t>Always directed downward, toward center of earth</a:t>
            </a:r>
          </a:p>
          <a:p>
            <a:r>
              <a:rPr lang="en-US" b="1" dirty="0" smtClean="0"/>
              <a:t>Tension,  T	in a string connected to an object</a:t>
            </a:r>
          </a:p>
          <a:p>
            <a:pPr lvl="1"/>
            <a:r>
              <a:rPr lang="en-US" b="1" dirty="0" smtClean="0"/>
              <a:t>Pulling force applied through a string</a:t>
            </a:r>
          </a:p>
          <a:p>
            <a:pPr lvl="1"/>
            <a:r>
              <a:rPr lang="en-US" b="1" dirty="0" smtClean="0"/>
              <a:t>Always directed along the string , away from the body of interest</a:t>
            </a:r>
            <a:endParaRPr lang="en-US" b="1" dirty="0"/>
          </a:p>
        </p:txBody>
      </p:sp>
    </p:spTree>
    <p:extLst>
      <p:ext uri="{BB962C8B-B14F-4D97-AF65-F5344CB8AC3E}">
        <p14:creationId xmlns:p14="http://schemas.microsoft.com/office/powerpoint/2010/main" val="1314416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Forces</a:t>
            </a:r>
            <a:endParaRPr lang="en-US" dirty="0"/>
          </a:p>
        </p:txBody>
      </p:sp>
      <p:sp>
        <p:nvSpPr>
          <p:cNvPr id="3" name="Content Placeholder 2"/>
          <p:cNvSpPr>
            <a:spLocks noGrp="1"/>
          </p:cNvSpPr>
          <p:nvPr>
            <p:ph idx="1"/>
          </p:nvPr>
        </p:nvSpPr>
        <p:spPr>
          <a:xfrm>
            <a:off x="1154955" y="2603500"/>
            <a:ext cx="9651590" cy="3416300"/>
          </a:xfrm>
        </p:spPr>
        <p:txBody>
          <a:bodyPr/>
          <a:lstStyle/>
          <a:p>
            <a:r>
              <a:rPr lang="en-US" b="1" dirty="0"/>
              <a:t>Applied force, F</a:t>
            </a:r>
            <a:r>
              <a:rPr lang="en-US" b="1" baseline="-25000" dirty="0"/>
              <a:t>A</a:t>
            </a:r>
            <a:r>
              <a:rPr lang="en-US" b="1" dirty="0"/>
              <a:t> or just F			Generic force</a:t>
            </a:r>
          </a:p>
          <a:p>
            <a:pPr lvl="1"/>
            <a:r>
              <a:rPr lang="en-US" b="1" dirty="0"/>
              <a:t>May be a push or a </a:t>
            </a:r>
            <a:r>
              <a:rPr lang="en-US" b="1" dirty="0" smtClean="0"/>
              <a:t>pull resulting from direct contact</a:t>
            </a:r>
            <a:endParaRPr lang="en-US" b="1" dirty="0"/>
          </a:p>
          <a:p>
            <a:pPr lvl="1"/>
            <a:r>
              <a:rPr lang="en-US" b="1" dirty="0" smtClean="0"/>
              <a:t>Could be directed anywhere</a:t>
            </a:r>
            <a:endParaRPr lang="en-US" b="1" dirty="0"/>
          </a:p>
          <a:p>
            <a:r>
              <a:rPr lang="en-US" b="1" dirty="0"/>
              <a:t>Friction, </a:t>
            </a:r>
            <a:r>
              <a:rPr lang="en-US" b="1" i="1" dirty="0"/>
              <a:t>f</a:t>
            </a:r>
            <a:r>
              <a:rPr lang="en-US" b="1" dirty="0"/>
              <a:t> </a:t>
            </a:r>
          </a:p>
          <a:p>
            <a:pPr lvl="1"/>
            <a:r>
              <a:rPr lang="en-US" b="1" dirty="0" smtClean="0"/>
              <a:t>Present </a:t>
            </a:r>
            <a:r>
              <a:rPr lang="en-US" b="1" dirty="0"/>
              <a:t>anytime </a:t>
            </a:r>
            <a:r>
              <a:rPr lang="en-US" b="1" dirty="0" smtClean="0"/>
              <a:t>two surfaces move/slide (or might move) relative to one another</a:t>
            </a:r>
            <a:endParaRPr lang="en-US" b="1" dirty="0"/>
          </a:p>
          <a:p>
            <a:pPr lvl="1"/>
            <a:r>
              <a:rPr lang="en-US" b="1" dirty="0"/>
              <a:t>Always directed opposite the direction of </a:t>
            </a:r>
            <a:r>
              <a:rPr lang="en-US" b="1" dirty="0" smtClean="0"/>
              <a:t>motion</a:t>
            </a:r>
          </a:p>
          <a:p>
            <a:pPr lvl="1"/>
            <a:r>
              <a:rPr lang="en-US" b="1" dirty="0" smtClean="0"/>
              <a:t>Often set to zero (frictionless) to simplify a problem</a:t>
            </a:r>
            <a:endParaRPr lang="en-US" b="1" dirty="0"/>
          </a:p>
          <a:p>
            <a:pPr lvl="1"/>
            <a:endParaRPr lang="en-US" b="1" dirty="0"/>
          </a:p>
          <a:p>
            <a:endParaRPr lang="en-US" dirty="0"/>
          </a:p>
        </p:txBody>
      </p:sp>
    </p:spTree>
    <p:extLst>
      <p:ext uri="{BB962C8B-B14F-4D97-AF65-F5344CB8AC3E}">
        <p14:creationId xmlns:p14="http://schemas.microsoft.com/office/powerpoint/2010/main" val="3800583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forces</a:t>
            </a:r>
            <a:endParaRPr lang="en-US" dirty="0"/>
          </a:p>
        </p:txBody>
      </p:sp>
      <p:sp>
        <p:nvSpPr>
          <p:cNvPr id="3" name="Content Placeholder 2"/>
          <p:cNvSpPr>
            <a:spLocks noGrp="1"/>
          </p:cNvSpPr>
          <p:nvPr>
            <p:ph idx="1"/>
          </p:nvPr>
        </p:nvSpPr>
        <p:spPr/>
        <p:txBody>
          <a:bodyPr>
            <a:normAutofit/>
          </a:bodyPr>
          <a:lstStyle/>
          <a:p>
            <a:r>
              <a:rPr lang="en-US" b="1" dirty="0"/>
              <a:t>Normal reaction force, R or </a:t>
            </a:r>
            <a:r>
              <a:rPr lang="en-US" b="1" dirty="0">
                <a:latin typeface="Algerian" panose="04020705040A02060702" pitchFamily="82" charset="0"/>
              </a:rPr>
              <a:t>N</a:t>
            </a:r>
            <a:r>
              <a:rPr lang="en-US" b="1" dirty="0"/>
              <a:t>  (avoid confusion with unit N)</a:t>
            </a:r>
          </a:p>
          <a:p>
            <a:pPr lvl="1"/>
            <a:r>
              <a:rPr lang="en-US" b="1" dirty="0" smtClean="0"/>
              <a:t>Present </a:t>
            </a:r>
            <a:r>
              <a:rPr lang="en-US" b="1" dirty="0"/>
              <a:t>anytime there is a surface that something is resting </a:t>
            </a:r>
            <a:r>
              <a:rPr lang="en-US" b="1" dirty="0" smtClean="0"/>
              <a:t>on or next to.</a:t>
            </a:r>
            <a:endParaRPr lang="en-US" b="1" dirty="0"/>
          </a:p>
          <a:p>
            <a:pPr lvl="1"/>
            <a:r>
              <a:rPr lang="en-US" b="1" dirty="0"/>
              <a:t>Always directed perpendicular to the </a:t>
            </a:r>
            <a:r>
              <a:rPr lang="en-US" b="1" dirty="0" smtClean="0"/>
              <a:t>surface (Normal </a:t>
            </a:r>
            <a:r>
              <a:rPr lang="en-US" b="1" i="1" dirty="0" smtClean="0"/>
              <a:t>means</a:t>
            </a:r>
            <a:r>
              <a:rPr lang="en-US" b="1" dirty="0" smtClean="0"/>
              <a:t> perpendicular)</a:t>
            </a:r>
            <a:endParaRPr lang="en-US" b="1" dirty="0"/>
          </a:p>
          <a:p>
            <a:r>
              <a:rPr lang="en-US" b="1" dirty="0" smtClean="0"/>
              <a:t>Spring force, </a:t>
            </a:r>
            <a:r>
              <a:rPr lang="en-US" b="1" dirty="0" err="1" smtClean="0"/>
              <a:t>T</a:t>
            </a:r>
            <a:r>
              <a:rPr lang="en-US" b="1" baseline="-25000" dirty="0" err="1" smtClean="0"/>
              <a:t>s</a:t>
            </a:r>
            <a:r>
              <a:rPr lang="en-US" b="1" dirty="0" smtClean="0"/>
              <a:t> = </a:t>
            </a:r>
            <a:r>
              <a:rPr lang="en-US" b="1" dirty="0" err="1" smtClean="0"/>
              <a:t>kx</a:t>
            </a:r>
            <a:r>
              <a:rPr lang="en-US" b="1" dirty="0" smtClean="0"/>
              <a:t>		a variable force that depends on x</a:t>
            </a:r>
          </a:p>
          <a:p>
            <a:pPr lvl="1"/>
            <a:r>
              <a:rPr lang="en-US" b="1" dirty="0" smtClean="0"/>
              <a:t>k is called spring constant; represents the “stiffness” of a spring </a:t>
            </a:r>
          </a:p>
          <a:p>
            <a:pPr lvl="1"/>
            <a:r>
              <a:rPr lang="en-US" b="1" dirty="0" smtClean="0"/>
              <a:t>Proportional to the amount of displacement from equilibrium, x</a:t>
            </a:r>
          </a:p>
          <a:p>
            <a:pPr lvl="2"/>
            <a:r>
              <a:rPr lang="en-US" b="1" dirty="0" smtClean="0"/>
              <a:t>May be a compression or extension of the spring</a:t>
            </a:r>
          </a:p>
          <a:p>
            <a:pPr lvl="1"/>
            <a:r>
              <a:rPr lang="en-US" b="1" dirty="0" smtClean="0"/>
              <a:t>Present anytime there is a spring</a:t>
            </a:r>
          </a:p>
          <a:p>
            <a:pPr lvl="1"/>
            <a:r>
              <a:rPr lang="en-US" b="1" dirty="0" smtClean="0"/>
              <a:t>Always directed to restore the spring to its equilibrium position.</a:t>
            </a:r>
          </a:p>
          <a:p>
            <a:pPr lvl="1"/>
            <a:endParaRPr lang="en-US" b="1" dirty="0"/>
          </a:p>
        </p:txBody>
      </p:sp>
    </p:spTree>
    <p:extLst>
      <p:ext uri="{BB962C8B-B14F-4D97-AF65-F5344CB8AC3E}">
        <p14:creationId xmlns:p14="http://schemas.microsoft.com/office/powerpoint/2010/main" val="3143257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forces</a:t>
            </a:r>
            <a:endParaRPr lang="en-US" dirty="0"/>
          </a:p>
        </p:txBody>
      </p:sp>
      <p:sp>
        <p:nvSpPr>
          <p:cNvPr id="3" name="Content Placeholder 2"/>
          <p:cNvSpPr>
            <a:spLocks noGrp="1"/>
          </p:cNvSpPr>
          <p:nvPr>
            <p:ph idx="1"/>
          </p:nvPr>
        </p:nvSpPr>
        <p:spPr/>
        <p:txBody>
          <a:bodyPr/>
          <a:lstStyle/>
          <a:p>
            <a:r>
              <a:rPr lang="en-US" b="1" dirty="0" smtClean="0"/>
              <a:t>Drag force, </a:t>
            </a:r>
            <a:r>
              <a:rPr lang="en-US" b="1" dirty="0" err="1" smtClean="0"/>
              <a:t>F</a:t>
            </a:r>
            <a:r>
              <a:rPr lang="en-US" b="1" baseline="-25000" dirty="0" err="1" smtClean="0"/>
              <a:t>drag</a:t>
            </a:r>
            <a:endParaRPr lang="en-US" b="1" dirty="0" smtClean="0"/>
          </a:p>
          <a:p>
            <a:pPr lvl="1"/>
            <a:r>
              <a:rPr lang="en-US" b="1" dirty="0" smtClean="0"/>
              <a:t>Present anytime an object is moving through a fluid (liquid or air)</a:t>
            </a:r>
          </a:p>
          <a:p>
            <a:pPr lvl="1"/>
            <a:r>
              <a:rPr lang="en-US" b="1" dirty="0" smtClean="0"/>
              <a:t>Is often negligible (especially in air with compact objects)</a:t>
            </a:r>
          </a:p>
          <a:p>
            <a:pPr lvl="1"/>
            <a:r>
              <a:rPr lang="en-US" b="1" dirty="0" smtClean="0"/>
              <a:t>Always </a:t>
            </a:r>
            <a:r>
              <a:rPr lang="en-US" b="1" dirty="0"/>
              <a:t>directed opposite the direction of motion</a:t>
            </a:r>
          </a:p>
          <a:p>
            <a:r>
              <a:rPr lang="en-US" b="1" dirty="0" smtClean="0"/>
              <a:t>Upthrust, </a:t>
            </a:r>
            <a:r>
              <a:rPr lang="en-US" b="1" dirty="0" err="1" smtClean="0"/>
              <a:t>F</a:t>
            </a:r>
            <a:r>
              <a:rPr lang="en-US" b="1" baseline="-25000" dirty="0" err="1" smtClean="0"/>
              <a:t>up</a:t>
            </a:r>
            <a:r>
              <a:rPr lang="en-US" b="1" dirty="0" smtClean="0"/>
              <a:t> 	Also known as buoyant force (in water) or lift force (in air)</a:t>
            </a:r>
          </a:p>
          <a:p>
            <a:pPr lvl="1"/>
            <a:r>
              <a:rPr lang="en-US" b="1" dirty="0" smtClean="0"/>
              <a:t>Present anytime an object is floating in a fluid </a:t>
            </a:r>
          </a:p>
          <a:p>
            <a:pPr lvl="1"/>
            <a:r>
              <a:rPr lang="en-US" b="1" dirty="0" smtClean="0"/>
              <a:t>Always directed upward, opposite gravity</a:t>
            </a:r>
            <a:endParaRPr lang="en-US" b="1" dirty="0"/>
          </a:p>
        </p:txBody>
      </p:sp>
    </p:spTree>
    <p:extLst>
      <p:ext uri="{BB962C8B-B14F-4D97-AF65-F5344CB8AC3E}">
        <p14:creationId xmlns:p14="http://schemas.microsoft.com/office/powerpoint/2010/main" val="17417038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Newton’s Laws – the First</a:t>
            </a:r>
            <a:endParaRPr lang="en-US" dirty="0"/>
          </a:p>
        </p:txBody>
      </p:sp>
      <p:sp>
        <p:nvSpPr>
          <p:cNvPr id="3" name="Content Placeholder 2"/>
          <p:cNvSpPr>
            <a:spLocks noGrp="1"/>
          </p:cNvSpPr>
          <p:nvPr>
            <p:ph idx="1"/>
          </p:nvPr>
        </p:nvSpPr>
        <p:spPr/>
        <p:txBody>
          <a:bodyPr/>
          <a:lstStyle/>
          <a:p>
            <a:r>
              <a:rPr lang="en-US" b="1" dirty="0" smtClean="0"/>
              <a:t>Newton’s First </a:t>
            </a:r>
            <a:r>
              <a:rPr lang="en-US" b="1" dirty="0"/>
              <a:t>L</a:t>
            </a:r>
            <a:r>
              <a:rPr lang="en-US" b="1" dirty="0" smtClean="0"/>
              <a:t>aw: </a:t>
            </a:r>
            <a:r>
              <a:rPr lang="en-US" b="1" u="sng" dirty="0" smtClean="0"/>
              <a:t>A body at rest stays at rest and a body in motion stays in motion with a constant velocity unless acted upon by a net force</a:t>
            </a:r>
            <a:r>
              <a:rPr lang="en-US" b="1" dirty="0" smtClean="0"/>
              <a:t>.</a:t>
            </a:r>
          </a:p>
          <a:p>
            <a:pPr lvl="1"/>
            <a:r>
              <a:rPr lang="en-US" b="1" dirty="0" smtClean="0"/>
              <a:t>Known as the Law of Inertia</a:t>
            </a:r>
          </a:p>
          <a:p>
            <a:pPr lvl="1"/>
            <a:r>
              <a:rPr lang="en-US" b="1" dirty="0" smtClean="0"/>
              <a:t>IB Language: When the net force on a body is zero, the body will move with constant velocity (which may be zero).</a:t>
            </a:r>
          </a:p>
          <a:p>
            <a:r>
              <a:rPr lang="en-US" b="1" dirty="0" smtClean="0"/>
              <a:t>Converse is also true. If a body is not moving with constant velocity, then there must be a net force.</a:t>
            </a:r>
            <a:endParaRPr lang="en-US" b="1" dirty="0"/>
          </a:p>
        </p:txBody>
      </p:sp>
    </p:spTree>
    <p:extLst>
      <p:ext uri="{BB962C8B-B14F-4D97-AF65-F5344CB8AC3E}">
        <p14:creationId xmlns:p14="http://schemas.microsoft.com/office/powerpoint/2010/main" val="1967424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the First</a:t>
            </a:r>
            <a:endParaRPr lang="en-US" dirty="0"/>
          </a:p>
        </p:txBody>
      </p:sp>
      <p:sp>
        <p:nvSpPr>
          <p:cNvPr id="3" name="Content Placeholder 2"/>
          <p:cNvSpPr>
            <a:spLocks noGrp="1"/>
          </p:cNvSpPr>
          <p:nvPr>
            <p:ph idx="1"/>
          </p:nvPr>
        </p:nvSpPr>
        <p:spPr/>
        <p:txBody>
          <a:bodyPr/>
          <a:lstStyle/>
          <a:p>
            <a:r>
              <a:rPr lang="en-US" b="1" u="sng" dirty="0" smtClean="0"/>
              <a:t>Release from a rotation</a:t>
            </a:r>
            <a:r>
              <a:rPr lang="en-US" b="1" dirty="0" smtClean="0"/>
              <a:t>: a mass rotating on the end of a horizontal string on a table top is released. The mass will continue moving in the last direction it was going and trace out a tangent to the circular motion.</a:t>
            </a:r>
          </a:p>
          <a:p>
            <a:r>
              <a:rPr lang="en-US" b="1" u="sng" dirty="0" smtClean="0"/>
              <a:t>Need for a safety belt</a:t>
            </a:r>
            <a:r>
              <a:rPr lang="en-US" b="1" dirty="0" smtClean="0"/>
              <a:t>: If you don’t have a safety belt on and the car stops, inertia will send you through the windshield.</a:t>
            </a:r>
          </a:p>
          <a:p>
            <a:r>
              <a:rPr lang="en-US" b="1" u="sng" dirty="0" smtClean="0"/>
              <a:t>Swaying on the subway</a:t>
            </a:r>
            <a:r>
              <a:rPr lang="en-US" b="1" dirty="0" smtClean="0"/>
              <a:t>: When the subway starts you fall back while hands and feet try to exert enough forward forces to create the acceleration. When the subway stops, you fall forward while hands and feet exert a stopping force.</a:t>
            </a:r>
            <a:endParaRPr lang="en-US" b="1" dirty="0"/>
          </a:p>
        </p:txBody>
      </p:sp>
    </p:spTree>
    <p:extLst>
      <p:ext uri="{BB962C8B-B14F-4D97-AF65-F5344CB8AC3E}">
        <p14:creationId xmlns:p14="http://schemas.microsoft.com/office/powerpoint/2010/main" val="18886421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22400</TotalTime>
  <Words>845</Words>
  <Application>Microsoft Office PowerPoint</Application>
  <PresentationFormat>Widescreen</PresentationFormat>
  <Paragraphs>107</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Algerian</vt:lpstr>
      <vt:lpstr>Arial</vt:lpstr>
      <vt:lpstr>Calibri</vt:lpstr>
      <vt:lpstr>Century Gothic</vt:lpstr>
      <vt:lpstr>Euclid Extra</vt:lpstr>
      <vt:lpstr>Wingdings 3</vt:lpstr>
      <vt:lpstr>Ion Boardroom</vt:lpstr>
      <vt:lpstr>Physics 1 –  Oct 15, 2019</vt:lpstr>
      <vt:lpstr>Agenda, Assignment</vt:lpstr>
      <vt:lpstr>Forces</vt:lpstr>
      <vt:lpstr>Common Forces</vt:lpstr>
      <vt:lpstr>Common Forces</vt:lpstr>
      <vt:lpstr>Common forces</vt:lpstr>
      <vt:lpstr>Common forces</vt:lpstr>
      <vt:lpstr>Newton’s Laws – the First</vt:lpstr>
      <vt:lpstr>Examples of the First</vt:lpstr>
      <vt:lpstr>Newton’s Laws – the Third</vt:lpstr>
      <vt:lpstr>Newton’s Laws – the Second </vt:lpstr>
      <vt:lpstr>Free body diagram</vt:lpstr>
      <vt:lpstr>Kinematics and Dynamics</vt:lpstr>
      <vt:lpstr>Exit Slip -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1818 ACC Chemistry</dc:title>
  <dc:creator>Melissa Triplett</dc:creator>
  <cp:lastModifiedBy>Triplett, Melissa J.</cp:lastModifiedBy>
  <cp:revision>249</cp:revision>
  <dcterms:created xsi:type="dcterms:W3CDTF">2015-08-11T02:33:52Z</dcterms:created>
  <dcterms:modified xsi:type="dcterms:W3CDTF">2019-10-15T00:37:15Z</dcterms:modified>
</cp:coreProperties>
</file>